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1"/>
  </p:notesMasterIdLst>
  <p:sldIdLst>
    <p:sldId id="256" r:id="rId2"/>
    <p:sldId id="278" r:id="rId3"/>
    <p:sldId id="283" r:id="rId4"/>
    <p:sldId id="281" r:id="rId5"/>
    <p:sldId id="279" r:id="rId6"/>
    <p:sldId id="280" r:id="rId7"/>
    <p:sldId id="282" r:id="rId8"/>
    <p:sldId id="284" r:id="rId9"/>
    <p:sldId id="286" r:id="rId10"/>
    <p:sldId id="285" r:id="rId11"/>
    <p:sldId id="287" r:id="rId12"/>
    <p:sldId id="288" r:id="rId13"/>
    <p:sldId id="289" r:id="rId14"/>
    <p:sldId id="290" r:id="rId15"/>
    <p:sldId id="291" r:id="rId16"/>
    <p:sldId id="292" r:id="rId17"/>
    <p:sldId id="293" r:id="rId18"/>
    <p:sldId id="294" r:id="rId19"/>
    <p:sldId id="295" r:id="rId20"/>
    <p:sldId id="296" r:id="rId21"/>
    <p:sldId id="303" r:id="rId22"/>
    <p:sldId id="297" r:id="rId23"/>
    <p:sldId id="305" r:id="rId24"/>
    <p:sldId id="298" r:id="rId25"/>
    <p:sldId id="299" r:id="rId26"/>
    <p:sldId id="309" r:id="rId27"/>
    <p:sldId id="300" r:id="rId28"/>
    <p:sldId id="301" r:id="rId29"/>
    <p:sldId id="302"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8" autoAdjust="0"/>
    <p:restoredTop sz="94660"/>
  </p:normalViewPr>
  <p:slideViewPr>
    <p:cSldViewPr snapToGrid="0" snapToObjects="1">
      <p:cViewPr varScale="1">
        <p:scale>
          <a:sx n="76" d="100"/>
          <a:sy n="76" d="100"/>
        </p:scale>
        <p:origin x="-86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44F634-E31D-5349-B5E9-BB4117F918DF}" type="datetimeFigureOut">
              <a:rPr lang="en-US" smtClean="0"/>
              <a:pPr/>
              <a:t>12/7/11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F7E6E5-0537-9A42-8440-2214BE7C79F1}" type="slidenum">
              <a:rPr lang="en-US" smtClean="0"/>
              <a:pPr/>
              <a:t>‹#›</a:t>
            </a:fld>
            <a:endParaRPr lang="en-US"/>
          </a:p>
        </p:txBody>
      </p:sp>
    </p:spTree>
    <p:extLst>
      <p:ext uri="{BB962C8B-B14F-4D97-AF65-F5344CB8AC3E}">
        <p14:creationId xmlns:p14="http://schemas.microsoft.com/office/powerpoint/2010/main" val="34176836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-Quick-write/Share</a:t>
            </a:r>
            <a:r>
              <a:rPr lang="en-US" baseline="0" dirty="0" smtClean="0"/>
              <a:t> at Tables/Whole Group</a:t>
            </a:r>
            <a:endParaRPr lang="en-US" dirty="0" smtClean="0"/>
          </a:p>
          <a:p>
            <a:r>
              <a:rPr lang="en-US" dirty="0" smtClean="0"/>
              <a:t>-8:30-9</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Return to your articles….</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are the big ideas that </a:t>
            </a:r>
            <a:r>
              <a:rPr lang="en-US" baseline="0" dirty="0" err="1" smtClean="0"/>
              <a:t>Lattimer</a:t>
            </a:r>
            <a:r>
              <a:rPr lang="en-US" baseline="0" dirty="0" smtClean="0"/>
              <a:t> suggests exploring in the writing workshop component of a genre study on editorial.</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We’ve read like a writer taking what</a:t>
            </a:r>
            <a:r>
              <a:rPr lang="en-US" baseline="0" dirty="0" smtClean="0"/>
              <a:t> we learned to begin to write…. go back to our notebook  We’re going to have more success if this is not an assigned topic, but rather writing that comes from things students care the most about…and the real questions they have about the world.</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Today,</a:t>
            </a:r>
            <a:r>
              <a:rPr lang="en-US" baseline="0" dirty="0" smtClean="0"/>
              <a:t> we are going to think about the possibilities for writing. Document potential entries to collect around.</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choosing a question to explore through the writing of an editorial, Lattimer makes the following suggestions.</a:t>
            </a:r>
          </a:p>
          <a:p>
            <a:r>
              <a:rPr lang="en-US" baseline="0" dirty="0" smtClean="0"/>
              <a:t>Focus on smaller issues within a larger topic, i.e. Nutrition…the argument lives within a broader context…Woman’s rights…narrow to abortion or equal pay</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18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-5 minutes</a:t>
            </a:r>
          </a:p>
          <a:p>
            <a:r>
              <a:rPr lang="en-US" dirty="0" smtClean="0"/>
              <a:t>-Remind</a:t>
            </a:r>
            <a:r>
              <a:rPr lang="en-US" baseline="0" dirty="0" smtClean="0"/>
              <a:t> the group that Randy includes a list of “S</a:t>
            </a:r>
            <a:r>
              <a:rPr lang="en-US" dirty="0" smtClean="0"/>
              <a:t>trategies For Gathering Entries About a Chosen Topic”: Page 197.</a:t>
            </a:r>
            <a:r>
              <a:rPr lang="en-US" baseline="0" dirty="0" smtClean="0"/>
              <a:t>  You may choose to use some of these strategies once students have some ideas about what they are passionate about.</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19</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will</a:t>
            </a:r>
            <a:r>
              <a:rPr lang="en-US" baseline="0" dirty="0" smtClean="0"/>
              <a:t> you reach your intended audience? So thinking about the reading from Randy’s chapter, we are clear who are audience is and that will lead us to think about the structure and the arguments that we will use. </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20</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According to Anderson,</a:t>
            </a:r>
            <a:r>
              <a:rPr lang="en-US" baseline="0" dirty="0" smtClean="0"/>
              <a:t> a mini-lesson has 5 parts. </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Comes straight</a:t>
            </a:r>
            <a:r>
              <a:rPr lang="en-US" baseline="0" dirty="0" smtClean="0"/>
              <a:t> from our reading (</a:t>
            </a:r>
            <a:r>
              <a:rPr lang="en-US" baseline="0" dirty="0" err="1" smtClean="0"/>
              <a:t>Bomer</a:t>
            </a:r>
            <a:r>
              <a:rPr lang="en-US" baseline="0" dirty="0" smtClean="0"/>
              <a:t>)…that we think about audience throughout the writing. </a:t>
            </a:r>
            <a:r>
              <a:rPr lang="en-US" dirty="0" smtClean="0"/>
              <a:t>Quick-List/Quick-</a:t>
            </a:r>
            <a:r>
              <a:rPr lang="en-US" dirty="0" err="1" smtClean="0"/>
              <a:t>wrie</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22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baseline="0" dirty="0" smtClean="0"/>
              <a:t> a mini-lesson has 5 parts. </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err="1" smtClean="0"/>
              <a:t>Lattimer</a:t>
            </a:r>
            <a:r>
              <a:rPr lang="en-US" baseline="0" dirty="0" smtClean="0"/>
              <a:t> defines it as the form of writing to shape opinions, change minds…necessary if we want students to become thoughtful, participatory members of society.  -Reading editorials allow us to better understand our own position…lead to further conversation.</a:t>
            </a:r>
          </a:p>
          <a:p>
            <a:r>
              <a:rPr lang="en-US" baseline="0" dirty="0" smtClean="0"/>
              <a:t>-</a:t>
            </a:r>
            <a:r>
              <a:rPr lang="en-US" baseline="0" dirty="0" err="1" smtClean="0"/>
              <a:t>Bomer</a:t>
            </a:r>
            <a:r>
              <a:rPr lang="en-US" baseline="0" dirty="0" smtClean="0"/>
              <a:t>:  </a:t>
            </a:r>
            <a:r>
              <a:rPr lang="en-US" dirty="0" smtClean="0"/>
              <a:t>-Although</a:t>
            </a:r>
            <a:r>
              <a:rPr lang="en-US" baseline="0" dirty="0" smtClean="0"/>
              <a:t> we could argue that any act of writing or speaking is persuasive, there are elements that define a persuasive text. Because this is writing to change minds, the audience has a huge role in the creation of persuasive text.  Arguments are </a:t>
            </a:r>
            <a:r>
              <a:rPr lang="en-US" baseline="0" dirty="0" err="1" smtClean="0"/>
              <a:t>carefullly</a:t>
            </a:r>
            <a:r>
              <a:rPr lang="en-US" baseline="0" dirty="0" smtClean="0"/>
              <a:t> chosen.</a:t>
            </a:r>
          </a:p>
          <a:p>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-expository </a:t>
            </a:r>
            <a:r>
              <a:rPr lang="en-US" baseline="0" dirty="0" smtClean="0"/>
              <a:t>writing always requires that the students engage in inquiry around their topic.  Just as we discussed when we explored teaching the feature article, students need opportunities to share what they learned, reflecting on how this info. had changed or developed their thinking and considering what role it might play in the creation of an editorial.  We might go back to the 4 questions that Latimer suggests: Have you considered this point of view?  How did that information reshape your thinking? What do you want your audience to understand now? What pieces of information best support your big idea?</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Quick-list/Quick-write</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Play</a:t>
            </a:r>
            <a:r>
              <a:rPr lang="en-US" baseline="0" dirty="0" smtClean="0"/>
              <a:t> around with the organization of the piece…considering your audience how are do the appeals differ and the language differs</a:t>
            </a:r>
          </a:p>
          <a:p>
            <a:r>
              <a:rPr lang="en-US" baseline="0" dirty="0" smtClean="0"/>
              <a:t>Return to the article on your table…think of another possible audience…how might the argument change? The structure? The language?</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Pass</a:t>
            </a:r>
            <a:r>
              <a:rPr lang="en-US" baseline="0" dirty="0" smtClean="0"/>
              <a:t> out some resources that might assist the teachers:  “Teaching argument,” “A Dozen Kinds of Mini-Lessons,” and “Getting Our Mini-lessons Under Control.”  In addition, the scripted mini-lesson we used earlier can be handed out as a model.  After the groups share their ideas, pass out Anderson’s chapter on “Teaching Mini-lessons,” for their future reference. </a:t>
            </a:r>
          </a:p>
          <a:p>
            <a:r>
              <a:rPr lang="en-US" baseline="0" dirty="0" smtClean="0"/>
              <a:t>-Remind the group that Randy includes a list of questions that will help students plan for their pieces once they have an understanding of audience and purpose on pages 202 and 203.</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Turn and talk for the first two.  Quick</a:t>
            </a:r>
            <a:r>
              <a:rPr lang="en-US" baseline="0" dirty="0" smtClean="0"/>
              <a:t>-write for the third.  </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discussing</a:t>
            </a:r>
            <a:r>
              <a:rPr lang="en-US" baseline="0" dirty="0" smtClean="0"/>
              <a:t> different approaches to engaging in persuasive writing, Katie Wood Ray notes that authors often state a strong position and attempt to prove that this position is right or a engage in a journey of thought ending with an important idea.</a:t>
            </a:r>
          </a:p>
          <a:p>
            <a:r>
              <a:rPr lang="en-US" baseline="0" dirty="0" smtClean="0"/>
              <a:t>-Look at </a:t>
            </a:r>
            <a:r>
              <a:rPr lang="en-US" dirty="0" smtClean="0"/>
              <a:t>Anna </a:t>
            </a:r>
            <a:r>
              <a:rPr lang="en-US" dirty="0" err="1" smtClean="0"/>
              <a:t>Quindlan</a:t>
            </a:r>
            <a:r>
              <a:rPr lang="en-US" dirty="0" smtClean="0"/>
              <a:t> piece…take</a:t>
            </a:r>
            <a:r>
              <a:rPr lang="en-US" baseline="0" dirty="0" smtClean="0"/>
              <a:t> a look at that piece and let’s talk about her approach to the topic of assisted suicide</a:t>
            </a:r>
            <a:r>
              <a:rPr lang="en-US" baseline="0" dirty="0" smtClean="0"/>
              <a:t>.  (Journey, not as simple as “yes, it is legal,” or “No, it is not.”</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10 minutes</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entry Is</a:t>
            </a:r>
            <a:r>
              <a:rPr lang="en-US" baseline="0" dirty="0" smtClean="0"/>
              <a:t> through reading and understanding and then to use what you have learned to write in this genre. </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a:t>
            </a:r>
            <a:r>
              <a:rPr lang="en-US" baseline="0" dirty="0" smtClean="0"/>
              <a:t> around</a:t>
            </a:r>
          </a:p>
          <a:p>
            <a:r>
              <a:rPr lang="en-US" baseline="0" dirty="0" smtClean="0"/>
              <a:t>-Within the text, the teacher thinks aloud these strategies when reading the first few editorials.  As a class, they make a list that will help the readers.</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Guiding questions</a:t>
            </a:r>
            <a:r>
              <a:rPr lang="en-US" baseline="0" dirty="0" smtClean="0"/>
              <a:t> that will help understand-Modeled</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10</a:t>
            </a:fld>
            <a:endParaRPr lang="en-US"/>
          </a:p>
        </p:txBody>
      </p:sp>
    </p:spTree>
    <p:extLst>
      <p:ext uri="{BB962C8B-B14F-4D97-AF65-F5344CB8AC3E}">
        <p14:creationId xmlns:p14="http://schemas.microsoft.com/office/powerpoint/2010/main" val="893180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do you notice in terms of the structure of these pieces?</a:t>
            </a:r>
          </a:p>
          <a:p>
            <a:endParaRPr lang="en-US" dirty="0" smtClean="0"/>
          </a:p>
          <a:p>
            <a:r>
              <a:rPr lang="en-US" dirty="0" smtClean="0"/>
              <a:t>Refer </a:t>
            </a:r>
            <a:r>
              <a:rPr lang="en-US" dirty="0" smtClean="0"/>
              <a:t>to </a:t>
            </a:r>
            <a:r>
              <a:rPr lang="en-US" dirty="0" err="1" smtClean="0"/>
              <a:t>Lattimer</a:t>
            </a:r>
            <a:r>
              <a:rPr lang="en-US" dirty="0" smtClean="0"/>
              <a:t> p. 127 Signal</a:t>
            </a:r>
            <a:r>
              <a:rPr lang="en-US" baseline="0" dirty="0" smtClean="0"/>
              <a:t> words and their </a:t>
            </a:r>
            <a:r>
              <a:rPr lang="en-US" baseline="0" dirty="0" smtClean="0"/>
              <a:t>purposes: To help students locate the important components of the editorial</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questions</a:t>
            </a:r>
            <a:r>
              <a:rPr lang="en-US" baseline="0" dirty="0" smtClean="0"/>
              <a:t> that students may also ask of themselves as they begin to plan to write. Having a conference with yourself…</a:t>
            </a:r>
            <a:endParaRPr lang="en-US" dirty="0"/>
          </a:p>
        </p:txBody>
      </p:sp>
      <p:sp>
        <p:nvSpPr>
          <p:cNvPr id="4" name="Slide Number Placeholder 3"/>
          <p:cNvSpPr>
            <a:spLocks noGrp="1"/>
          </p:cNvSpPr>
          <p:nvPr>
            <p:ph type="sldNum" sz="quarter" idx="10"/>
          </p:nvPr>
        </p:nvSpPr>
        <p:spPr/>
        <p:txBody>
          <a:bodyPr/>
          <a:lstStyle/>
          <a:p>
            <a:fld id="{04F7E6E5-0537-9A42-8440-2214BE7C79F1}"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4C033161-AB8A-124B-ADE0-3692E10EB066}" type="datetimeFigureOut">
              <a:rPr lang="en-US" smtClean="0"/>
              <a:pPr/>
              <a:t>12/7/11</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A2FDC8D6-7D08-4B4A-928C-91D5FF36553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4C033161-AB8A-124B-ADE0-3692E10EB066}" type="datetimeFigureOut">
              <a:rPr lang="en-US" smtClean="0"/>
              <a:pPr/>
              <a:t>12/7/11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033161-AB8A-124B-ADE0-3692E10EB066}" type="datetimeFigureOut">
              <a:rPr lang="en-US" smtClean="0"/>
              <a:pPr/>
              <a:t>12/7/11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Click icon to add picture</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C033161-AB8A-124B-ADE0-3692E10EB066}"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C033161-AB8A-124B-ADE0-3692E10EB066}"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C033161-AB8A-124B-ADE0-3692E10EB066}"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4C033161-AB8A-124B-ADE0-3692E10EB066}" type="datetimeFigureOut">
              <a:rPr lang="en-US" smtClean="0"/>
              <a:pPr/>
              <a:t>12/7/11</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A2FDC8D6-7D08-4B4A-928C-91D5FF36553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ct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4C033161-AB8A-124B-ADE0-3692E10EB066}"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FDC8D6-7D08-4B4A-928C-91D5FF36553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033161-AB8A-124B-ADE0-3692E10EB066}"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FDC8D6-7D08-4B4A-928C-91D5FF36553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4C033161-AB8A-124B-ADE0-3692E10EB066}" type="datetimeFigureOut">
              <a:rPr lang="en-US" smtClean="0"/>
              <a:pPr/>
              <a:t>12/7/11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FDC8D6-7D08-4B4A-928C-91D5FF36553B}" type="slidenum">
              <a:rPr lang="en-US" smtClean="0"/>
              <a:pPr/>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C033161-AB8A-124B-ADE0-3692E10EB066}"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FDC8D6-7D08-4B4A-928C-91D5FF36553B}" type="slidenum">
              <a:rPr lang="en-US" smtClean="0"/>
              <a:pPr/>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4C033161-AB8A-124B-ADE0-3692E10EB066}" type="datetimeFigureOut">
              <a:rPr lang="en-US" smtClean="0"/>
              <a:pPr/>
              <a:t>12/7/11</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A2FDC8D6-7D08-4B4A-928C-91D5FF36553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2274548"/>
            <a:ext cx="6477000" cy="1914144"/>
          </a:xfrm>
        </p:spPr>
        <p:txBody>
          <a:bodyPr/>
          <a:lstStyle/>
          <a:p>
            <a:r>
              <a:rPr lang="en-US" sz="3600" dirty="0" smtClean="0"/>
              <a:t>Secondary Cohort: Reading and Writing Expository Texts—Writing to Persuade</a:t>
            </a:r>
            <a:endParaRPr lang="en-US" sz="3600" dirty="0"/>
          </a:p>
        </p:txBody>
      </p:sp>
      <p:sp>
        <p:nvSpPr>
          <p:cNvPr id="3" name="Subtitle 2"/>
          <p:cNvSpPr>
            <a:spLocks noGrp="1"/>
          </p:cNvSpPr>
          <p:nvPr>
            <p:ph type="subTitle" idx="1"/>
          </p:nvPr>
        </p:nvSpPr>
        <p:spPr>
          <a:xfrm>
            <a:off x="2209800" y="4672301"/>
            <a:ext cx="6477000" cy="1558419"/>
          </a:xfrm>
        </p:spPr>
        <p:txBody>
          <a:bodyPr/>
          <a:lstStyle/>
          <a:p>
            <a:r>
              <a:rPr lang="en-US" dirty="0" smtClean="0"/>
              <a:t>Michelle Fowler-Amato</a:t>
            </a:r>
          </a:p>
          <a:p>
            <a:r>
              <a:rPr lang="en-US" dirty="0" smtClean="0"/>
              <a:t>Lynn Masterson</a:t>
            </a:r>
          </a:p>
          <a:p>
            <a:r>
              <a:rPr lang="en-US" dirty="0" smtClean="0"/>
              <a:t>Heart of Texas Writing Project</a:t>
            </a:r>
          </a:p>
          <a:p>
            <a:r>
              <a:rPr lang="en-US" dirty="0" smtClean="0"/>
              <a:t>December 7 </a:t>
            </a:r>
            <a:r>
              <a:rPr lang="en-US" smtClean="0"/>
              <a:t>&amp; 8, 2011</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Asking Essential Questions	</a:t>
            </a:r>
            <a:endParaRPr lang="en-US" sz="4000" dirty="0"/>
          </a:p>
        </p:txBody>
      </p:sp>
      <p:sp>
        <p:nvSpPr>
          <p:cNvPr id="3" name="Content Placeholder 2"/>
          <p:cNvSpPr>
            <a:spLocks noGrp="1"/>
          </p:cNvSpPr>
          <p:nvPr>
            <p:ph idx="1"/>
          </p:nvPr>
        </p:nvSpPr>
        <p:spPr/>
        <p:txBody>
          <a:bodyPr>
            <a:normAutofit/>
          </a:bodyPr>
          <a:lstStyle/>
          <a:p>
            <a:r>
              <a:rPr lang="en-US" dirty="0" smtClean="0"/>
              <a:t>Each table has an editorial or op-ed piece in the center. </a:t>
            </a:r>
          </a:p>
          <a:p>
            <a:r>
              <a:rPr lang="en-US" dirty="0" smtClean="0"/>
              <a:t>Please read, then have a conversation at your table that addresses the following questions:</a:t>
            </a:r>
          </a:p>
          <a:p>
            <a:pPr marL="1371600" lvl="2" indent="-457200">
              <a:buFont typeface="+mj-lt"/>
              <a:buAutoNum type="arabicPeriod"/>
            </a:pPr>
            <a:r>
              <a:rPr lang="en-US" dirty="0" smtClean="0"/>
              <a:t>What is the issue?</a:t>
            </a:r>
          </a:p>
          <a:p>
            <a:pPr marL="1371600" lvl="2" indent="-457200">
              <a:buFont typeface="+mj-lt"/>
              <a:buAutoNum type="arabicPeriod"/>
            </a:pPr>
            <a:r>
              <a:rPr lang="en-US" dirty="0" smtClean="0"/>
              <a:t>What is the author’s purpose?</a:t>
            </a:r>
          </a:p>
          <a:p>
            <a:pPr marL="1371600" lvl="2" indent="-457200">
              <a:buFont typeface="+mj-lt"/>
              <a:buAutoNum type="arabicPeriod"/>
            </a:pPr>
            <a:r>
              <a:rPr lang="en-US" dirty="0" smtClean="0"/>
              <a:t>What are the arguments that support this position?</a:t>
            </a:r>
          </a:p>
          <a:p>
            <a:pPr marL="1371600" lvl="2" indent="-457200">
              <a:buFont typeface="+mj-lt"/>
              <a:buAutoNum type="arabicPeriod"/>
            </a:pPr>
            <a:r>
              <a:rPr lang="en-US" dirty="0" smtClean="0"/>
              <a:t>How does this editorial change how I think about the issue?</a:t>
            </a:r>
          </a:p>
          <a:p>
            <a:r>
              <a:rPr lang="en-US" dirty="0" smtClean="0"/>
              <a:t>Whole Group Share</a:t>
            </a:r>
          </a:p>
          <a:p>
            <a:pPr marL="1371600" lvl="2" indent="-457200">
              <a:buNone/>
            </a:pPr>
            <a:endParaRPr 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Decoding the Editorial Structure</a:t>
            </a:r>
            <a:endParaRPr lang="en-US" sz="4000" dirty="0"/>
          </a:p>
        </p:txBody>
      </p:sp>
      <p:sp>
        <p:nvSpPr>
          <p:cNvPr id="3" name="Content Placeholder 2"/>
          <p:cNvSpPr>
            <a:spLocks noGrp="1"/>
          </p:cNvSpPr>
          <p:nvPr>
            <p:ph idx="1"/>
          </p:nvPr>
        </p:nvSpPr>
        <p:spPr/>
        <p:txBody>
          <a:bodyPr>
            <a:normAutofit fontScale="25000" lnSpcReduction="20000"/>
          </a:bodyPr>
          <a:lstStyle/>
          <a:p>
            <a:r>
              <a:rPr lang="en-US" sz="8000" dirty="0" smtClean="0"/>
              <a:t>Students need to recognize…</a:t>
            </a:r>
          </a:p>
          <a:p>
            <a:pPr lvl="1"/>
            <a:r>
              <a:rPr lang="en-US" sz="8000" dirty="0" smtClean="0"/>
              <a:t>position statements</a:t>
            </a:r>
          </a:p>
          <a:p>
            <a:pPr lvl="1"/>
            <a:r>
              <a:rPr lang="en-US" sz="8000" dirty="0" smtClean="0"/>
              <a:t>explanations of an issue </a:t>
            </a:r>
          </a:p>
          <a:p>
            <a:pPr lvl="1"/>
            <a:r>
              <a:rPr lang="en-US" sz="8000" dirty="0" smtClean="0"/>
              <a:t>supporting arguments</a:t>
            </a:r>
          </a:p>
          <a:p>
            <a:pPr lvl="1"/>
            <a:r>
              <a:rPr lang="en-US" sz="8000" dirty="0" smtClean="0"/>
              <a:t>persuasive techniques such as rhetorical questions</a:t>
            </a:r>
          </a:p>
          <a:p>
            <a:pPr lvl="1"/>
            <a:r>
              <a:rPr lang="en-US" sz="8000" dirty="0" smtClean="0"/>
              <a:t>language that authors use to signal when they are making an argument, denouncing a counterargument, or revealing their position</a:t>
            </a:r>
          </a:p>
          <a:p>
            <a:pPr lvl="1"/>
            <a:endParaRPr lang="en-US" sz="5000" dirty="0" smtClean="0"/>
          </a:p>
          <a:p>
            <a:pPr lvl="1">
              <a:buFont typeface="Arial"/>
              <a:buChar char="•"/>
            </a:pPr>
            <a:r>
              <a:rPr lang="en-US" sz="8000" dirty="0" smtClean="0"/>
              <a:t>Using the same article, underline and label these criteria</a:t>
            </a:r>
          </a:p>
          <a:p>
            <a:pPr lvl="1">
              <a:buFont typeface="Arial"/>
              <a:buChar char="•"/>
            </a:pPr>
            <a:r>
              <a:rPr lang="en-US" sz="8000" dirty="0" smtClean="0"/>
              <a:t>Share your findings at your table</a:t>
            </a:r>
          </a:p>
          <a:p>
            <a:pPr lvl="1">
              <a:buFont typeface="Arial"/>
              <a:buChar char="•"/>
            </a:pPr>
            <a:r>
              <a:rPr lang="en-US" sz="8000" dirty="0" smtClean="0"/>
              <a:t>Share whole group</a:t>
            </a:r>
          </a:p>
          <a:p>
            <a:pPr>
              <a:buNone/>
            </a:pPr>
            <a:endParaRPr lang="en-US" dirty="0" smtClean="0"/>
          </a:p>
          <a:p>
            <a:pPr lvl="1">
              <a:buNone/>
            </a:pPr>
            <a:r>
              <a:rPr lang="en-US" dirty="0" smtClean="0"/>
              <a:t>	</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Annotating the Editorial</a:t>
            </a:r>
            <a:endParaRPr lang="en-US" dirty="0"/>
          </a:p>
        </p:txBody>
      </p:sp>
      <p:sp>
        <p:nvSpPr>
          <p:cNvPr id="3" name="Content Placeholder 2"/>
          <p:cNvSpPr>
            <a:spLocks noGrp="1"/>
          </p:cNvSpPr>
          <p:nvPr>
            <p:ph idx="1"/>
          </p:nvPr>
        </p:nvSpPr>
        <p:spPr/>
        <p:txBody>
          <a:bodyPr/>
          <a:lstStyle/>
          <a:p>
            <a:r>
              <a:rPr lang="en-US" dirty="0" smtClean="0"/>
              <a:t>Questioning the Author:</a:t>
            </a:r>
          </a:p>
          <a:p>
            <a:pPr lvl="1"/>
            <a:r>
              <a:rPr lang="en-US" dirty="0" smtClean="0"/>
              <a:t>Where did you get this information? Is it reliable?</a:t>
            </a:r>
          </a:p>
          <a:p>
            <a:pPr lvl="1"/>
            <a:r>
              <a:rPr lang="en-US" dirty="0" smtClean="0"/>
              <a:t>How do you know that? Would all people agree?</a:t>
            </a:r>
          </a:p>
          <a:p>
            <a:pPr lvl="1"/>
            <a:r>
              <a:rPr lang="en-US" dirty="0" smtClean="0"/>
              <a:t>What are other ways this problem could be addressed?</a:t>
            </a:r>
          </a:p>
          <a:p>
            <a:pPr lvl="1"/>
            <a:r>
              <a:rPr lang="en-US" dirty="0" smtClean="0"/>
              <a:t>What will be the consequences if this does/does not happen? Who will benefit? Who will face problems?</a:t>
            </a:r>
          </a:p>
          <a:p>
            <a:pPr lvl="1"/>
            <a:r>
              <a:rPr lang="en-US" dirty="0" smtClean="0"/>
              <a:t>What does this word mean?</a:t>
            </a:r>
          </a:p>
          <a:p>
            <a:pPr lvl="1"/>
            <a:r>
              <a:rPr lang="en-US" dirty="0" smtClean="0"/>
              <a:t>This argument is confusing. What are you really saying?</a:t>
            </a:r>
          </a:p>
          <a:p>
            <a:pPr lvl="1"/>
            <a:r>
              <a:rPr lang="en-US" dirty="0" smtClean="0"/>
              <a:t>What about this other information [not included]? How does this fit with the argument?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Determining Your Opinion</a:t>
            </a:r>
            <a:endParaRPr lang="en-US" sz="4000" dirty="0"/>
          </a:p>
        </p:txBody>
      </p:sp>
      <p:sp>
        <p:nvSpPr>
          <p:cNvPr id="3" name="Content Placeholder 2"/>
          <p:cNvSpPr>
            <a:spLocks noGrp="1"/>
          </p:cNvSpPr>
          <p:nvPr>
            <p:ph idx="1"/>
          </p:nvPr>
        </p:nvSpPr>
        <p:spPr/>
        <p:txBody>
          <a:bodyPr/>
          <a:lstStyle/>
          <a:p>
            <a:r>
              <a:rPr lang="en-US" dirty="0" smtClean="0"/>
              <a:t>Students reflect on their reading, questioning to determine for themselves their opinion.</a:t>
            </a:r>
          </a:p>
          <a:p>
            <a:pPr lvl="1"/>
            <a:r>
              <a:rPr lang="en-US" dirty="0" smtClean="0"/>
              <a:t>What is your opinion of the editorial? What do you agree with? Disagree with? What is the editorial’s strength? Greatest weakness?</a:t>
            </a:r>
          </a:p>
          <a:p>
            <a:pPr lvl="1"/>
            <a:r>
              <a:rPr lang="en-US" dirty="0" smtClean="0"/>
              <a:t>Where do you stand on the issue? What questions do you still have? What additional information do you need to help you determine your own position? </a:t>
            </a:r>
          </a:p>
          <a:p>
            <a:pPr lvl="1"/>
            <a:r>
              <a:rPr lang="en-US" dirty="0" smtClean="0"/>
              <a:t>How do your questions help you to determine your opinion of the editorial and your position on the issue?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03238"/>
            <a:ext cx="7729630" cy="868362"/>
          </a:xfrm>
        </p:spPr>
        <p:txBody>
          <a:bodyPr/>
          <a:lstStyle/>
          <a:p>
            <a:pPr algn="l"/>
            <a:r>
              <a:rPr lang="en-US" dirty="0" smtClean="0"/>
              <a:t>So…</a:t>
            </a:r>
            <a:r>
              <a:rPr lang="en-US" sz="2800" dirty="0" smtClean="0"/>
              <a:t>at your tables answer the following questions	</a:t>
            </a:r>
            <a:endParaRPr lang="en-US" sz="2800" dirty="0"/>
          </a:p>
        </p:txBody>
      </p:sp>
      <p:sp>
        <p:nvSpPr>
          <p:cNvPr id="3" name="Content Placeholder 2"/>
          <p:cNvSpPr>
            <a:spLocks noGrp="1"/>
          </p:cNvSpPr>
          <p:nvPr>
            <p:ph idx="1"/>
          </p:nvPr>
        </p:nvSpPr>
        <p:spPr/>
        <p:txBody>
          <a:bodyPr>
            <a:normAutofit lnSpcReduction="10000"/>
          </a:bodyPr>
          <a:lstStyle/>
          <a:p>
            <a:r>
              <a:rPr lang="en-US" dirty="0" smtClean="0"/>
              <a:t>What are the defining characteristics of an editorial? </a:t>
            </a:r>
          </a:p>
          <a:p>
            <a:r>
              <a:rPr lang="en-US" dirty="0" smtClean="0"/>
              <a:t>What </a:t>
            </a:r>
            <a:r>
              <a:rPr lang="en-US" i="1" dirty="0" smtClean="0"/>
              <a:t>must</a:t>
            </a:r>
            <a:r>
              <a:rPr lang="en-US" dirty="0" smtClean="0"/>
              <a:t> an editorial or any piece with the purpose of persuading have?</a:t>
            </a:r>
          </a:p>
          <a:p>
            <a:r>
              <a:rPr lang="en-US" dirty="0" smtClean="0"/>
              <a:t>What </a:t>
            </a:r>
            <a:r>
              <a:rPr lang="en-US" i="1" dirty="0" smtClean="0"/>
              <a:t>may</a:t>
            </a:r>
            <a:r>
              <a:rPr lang="en-US" dirty="0" smtClean="0"/>
              <a:t> an editorial or any piece with the purpose of persuading have?</a:t>
            </a:r>
          </a:p>
          <a:p>
            <a:r>
              <a:rPr lang="en-US" dirty="0" smtClean="0"/>
              <a:t>What is the purpose of a persuasive text?</a:t>
            </a:r>
          </a:p>
          <a:p>
            <a:r>
              <a:rPr lang="en-US" dirty="0" smtClean="0"/>
              <a:t>For whom is a persuasive text written?</a:t>
            </a:r>
          </a:p>
          <a:p>
            <a:r>
              <a:rPr lang="en-US" dirty="0" smtClean="0"/>
              <a:t>Why is audience so important?</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Workshop:</a:t>
            </a:r>
            <a:endParaRPr lang="en-US" dirty="0"/>
          </a:p>
        </p:txBody>
      </p:sp>
      <p:sp>
        <p:nvSpPr>
          <p:cNvPr id="3" name="Content Placeholder 2"/>
          <p:cNvSpPr>
            <a:spLocks noGrp="1"/>
          </p:cNvSpPr>
          <p:nvPr>
            <p:ph idx="1"/>
          </p:nvPr>
        </p:nvSpPr>
        <p:spPr/>
        <p:txBody>
          <a:bodyPr>
            <a:normAutofit/>
          </a:bodyPr>
          <a:lstStyle/>
          <a:p>
            <a:r>
              <a:rPr lang="en-US" sz="3000" dirty="0" smtClean="0"/>
              <a:t>Defining a persuasive text</a:t>
            </a:r>
          </a:p>
          <a:p>
            <a:pPr>
              <a:buNone/>
            </a:pPr>
            <a:endParaRPr lang="en-US" sz="3000" dirty="0" smtClean="0"/>
          </a:p>
          <a:p>
            <a:r>
              <a:rPr lang="en-US" sz="3000" dirty="0" smtClean="0"/>
              <a:t>Understanding how to craft argumentative text (editorials, commentary, op-ed)</a:t>
            </a:r>
          </a:p>
          <a:p>
            <a:pPr>
              <a:buNone/>
            </a:pPr>
            <a:endParaRPr lang="en-US" sz="3000" dirty="0" smtClean="0"/>
          </a:p>
          <a:p>
            <a:r>
              <a:rPr lang="en-US" sz="3000" dirty="0" smtClean="0"/>
              <a:t>Persuading your audience</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dirty="0" smtClean="0"/>
              <a:t>	</a:t>
            </a:r>
            <a:r>
              <a:rPr lang="en-US" sz="2700" dirty="0" smtClean="0"/>
              <a:t>“Passion is at the heart of inquiry.  Interest and curiosity breed engagement.  We must honor kids’ passion and celebrate their individuality.  Exploring passions, interests and questions brings the world into focus and opens the door for the broadest interpretation of ideas.”</a:t>
            </a:r>
          </a:p>
          <a:p>
            <a:pPr>
              <a:buNone/>
            </a:pPr>
            <a:r>
              <a:rPr lang="en-US" sz="2700" dirty="0" smtClean="0"/>
              <a:t>						-Stephanie Harvey </a:t>
            </a:r>
            <a:endParaRPr lang="en-US" sz="2700"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Graffiti Wall: </a:t>
            </a:r>
            <a:br>
              <a:rPr lang="en-US" sz="4000" dirty="0" smtClean="0"/>
            </a:br>
            <a:r>
              <a:rPr lang="en-US" sz="4000" dirty="0" smtClean="0"/>
              <a:t>Generating Ideas</a:t>
            </a:r>
            <a:endParaRPr lang="en-US" sz="4000" dirty="0"/>
          </a:p>
        </p:txBody>
      </p:sp>
      <p:sp>
        <p:nvSpPr>
          <p:cNvPr id="3" name="Content Placeholder 2"/>
          <p:cNvSpPr>
            <a:spLocks noGrp="1"/>
          </p:cNvSpPr>
          <p:nvPr>
            <p:ph idx="1"/>
          </p:nvPr>
        </p:nvSpPr>
        <p:spPr/>
        <p:txBody>
          <a:bodyPr/>
          <a:lstStyle/>
          <a:p>
            <a:pPr>
              <a:buNone/>
            </a:pPr>
            <a:r>
              <a:rPr lang="en-US" dirty="0" smtClean="0"/>
              <a:t>	</a:t>
            </a:r>
            <a:r>
              <a:rPr lang="en-US" sz="2700" dirty="0" smtClean="0"/>
              <a:t>Each poster on the wall lists one place in which you get ideas for argument notebook entries.  Take 10 minutes to review the options listed.  On each poster, list potential topics that come to mind.</a:t>
            </a:r>
          </a:p>
          <a:p>
            <a:r>
              <a:rPr lang="en-US" sz="2700" dirty="0" smtClean="0"/>
              <a:t>Take some time to read the ideas of your peers. </a:t>
            </a:r>
          </a:p>
          <a:p>
            <a:r>
              <a:rPr lang="en-US" sz="2700" dirty="0" smtClean="0"/>
              <a:t>Do any of these ideas speak to you? </a:t>
            </a:r>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that Can Spark an Editorial…</a:t>
            </a:r>
            <a:endParaRPr lang="en-US" dirty="0"/>
          </a:p>
        </p:txBody>
      </p:sp>
      <p:sp>
        <p:nvSpPr>
          <p:cNvPr id="3" name="Content Placeholder 2"/>
          <p:cNvSpPr>
            <a:spLocks noGrp="1"/>
          </p:cNvSpPr>
          <p:nvPr>
            <p:ph idx="1"/>
          </p:nvPr>
        </p:nvSpPr>
        <p:spPr/>
        <p:txBody>
          <a:bodyPr/>
          <a:lstStyle/>
          <a:p>
            <a:endParaRPr lang="en-US" dirty="0" smtClean="0"/>
          </a:p>
          <a:p>
            <a:r>
              <a:rPr lang="en-US" sz="2700" dirty="0" smtClean="0"/>
              <a:t>have more than one reasonable answer</a:t>
            </a:r>
          </a:p>
          <a:p>
            <a:pPr>
              <a:buNone/>
            </a:pPr>
            <a:endParaRPr lang="en-US" sz="2700" dirty="0" smtClean="0"/>
          </a:p>
          <a:p>
            <a:r>
              <a:rPr lang="en-US" sz="2700" dirty="0" smtClean="0"/>
              <a:t>often begin with </a:t>
            </a:r>
            <a:r>
              <a:rPr lang="en-US" sz="2700" i="1" dirty="0" smtClean="0"/>
              <a:t>should</a:t>
            </a:r>
          </a:p>
          <a:p>
            <a:pPr>
              <a:buNone/>
            </a:pPr>
            <a:endParaRPr lang="en-US" sz="2700" i="1" dirty="0" smtClean="0"/>
          </a:p>
          <a:p>
            <a:r>
              <a:rPr lang="en-US" sz="2700" dirty="0" smtClean="0"/>
              <a:t>focus on smaller issues within the larger topic</a:t>
            </a:r>
            <a:endParaRPr lang="en-US" sz="27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Choosing a Topic: </a:t>
            </a:r>
            <a:br>
              <a:rPr lang="en-US" dirty="0" smtClean="0"/>
            </a:br>
            <a:r>
              <a:rPr lang="en-US" dirty="0" smtClean="0"/>
              <a:t>Turn and Talk</a:t>
            </a:r>
            <a:endParaRPr lang="en-US" dirty="0"/>
          </a:p>
        </p:txBody>
      </p:sp>
      <p:sp>
        <p:nvSpPr>
          <p:cNvPr id="3" name="Content Placeholder 2"/>
          <p:cNvSpPr>
            <a:spLocks noGrp="1"/>
          </p:cNvSpPr>
          <p:nvPr>
            <p:ph idx="1"/>
          </p:nvPr>
        </p:nvSpPr>
        <p:spPr/>
        <p:txBody>
          <a:bodyPr>
            <a:normAutofit fontScale="77500" lnSpcReduction="20000"/>
          </a:bodyPr>
          <a:lstStyle/>
          <a:p>
            <a:endParaRPr lang="en-US" dirty="0" smtClean="0"/>
          </a:p>
          <a:p>
            <a:r>
              <a:rPr lang="en-US" sz="3400" dirty="0" smtClean="0"/>
              <a:t>What issues do you feel most passionately about?</a:t>
            </a:r>
          </a:p>
          <a:p>
            <a:r>
              <a:rPr lang="en-US" sz="3400" dirty="0" smtClean="0"/>
              <a:t>What issues are most familiar or accessible?</a:t>
            </a:r>
          </a:p>
          <a:p>
            <a:r>
              <a:rPr lang="en-US" sz="3400" dirty="0" smtClean="0"/>
              <a:t>Now choose one of these issues to explore through the writing of a persuasive text.</a:t>
            </a:r>
          </a:p>
          <a:p>
            <a:r>
              <a:rPr lang="en-US" sz="3400" dirty="0" smtClean="0"/>
              <a:t>3 minute quick-write </a:t>
            </a:r>
          </a:p>
          <a:p>
            <a:pPr>
              <a:buNone/>
            </a:pPr>
            <a:endParaRPr lang="en-US" dirty="0" smtClean="0"/>
          </a:p>
          <a:p>
            <a:pPr>
              <a:buNone/>
            </a:pPr>
            <a:r>
              <a:rPr lang="en-US" dirty="0" smtClean="0"/>
              <a:t>	</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a:t>
            </a:r>
            <a:endParaRPr lang="en-US" dirty="0"/>
          </a:p>
        </p:txBody>
      </p:sp>
      <p:sp>
        <p:nvSpPr>
          <p:cNvPr id="3" name="Content Placeholder 2"/>
          <p:cNvSpPr>
            <a:spLocks noGrp="1"/>
          </p:cNvSpPr>
          <p:nvPr>
            <p:ph idx="1"/>
          </p:nvPr>
        </p:nvSpPr>
        <p:spPr/>
        <p:txBody>
          <a:bodyPr/>
          <a:lstStyle/>
          <a:p>
            <a:endParaRPr lang="en-US" dirty="0" smtClean="0"/>
          </a:p>
          <a:p>
            <a:r>
              <a:rPr lang="en-US" dirty="0" smtClean="0"/>
              <a:t>8:30 – 9:00	Feature Article &amp; Notebook</a:t>
            </a:r>
          </a:p>
          <a:p>
            <a:r>
              <a:rPr lang="en-US" dirty="0" smtClean="0"/>
              <a:t>9:00 – 10:00	Reading Workshop: Editorial</a:t>
            </a:r>
          </a:p>
          <a:p>
            <a:r>
              <a:rPr lang="en-US" dirty="0" smtClean="0"/>
              <a:t>10:00 – 10:15	Break</a:t>
            </a:r>
          </a:p>
          <a:p>
            <a:r>
              <a:rPr lang="en-US" dirty="0" smtClean="0"/>
              <a:t>10:15 – 11:30	Writing Workshop: Editorial</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Audience</a:t>
            </a:r>
            <a:endParaRPr lang="en-US" dirty="0"/>
          </a:p>
        </p:txBody>
      </p:sp>
      <p:sp>
        <p:nvSpPr>
          <p:cNvPr id="3" name="Content Placeholder 2"/>
          <p:cNvSpPr>
            <a:spLocks noGrp="1"/>
          </p:cNvSpPr>
          <p:nvPr>
            <p:ph idx="1"/>
          </p:nvPr>
        </p:nvSpPr>
        <p:spPr/>
        <p:txBody>
          <a:bodyPr/>
          <a:lstStyle/>
          <a:p>
            <a:pPr>
              <a:buNone/>
            </a:pPr>
            <a:r>
              <a:rPr lang="en-US" dirty="0" smtClean="0"/>
              <a:t>	</a:t>
            </a:r>
            <a:r>
              <a:rPr lang="en-US" sz="2700" dirty="0" smtClean="0"/>
              <a:t>“Writers need to be pretty explicitly aware of what they intend to do to an audience with this piece of writing—their purpose for publishing.  They need to decide what they want their audience to understand, know, believe, and feel, how they want to affect or change the people who will read this particular piece of writing.”</a:t>
            </a:r>
          </a:p>
          <a:p>
            <a:pPr>
              <a:buNone/>
            </a:pPr>
            <a:r>
              <a:rPr lang="en-US" sz="2700" dirty="0" smtClean="0"/>
              <a:t>						-Randy Bomer</a:t>
            </a: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Modeling a Mini-lesson</a:t>
            </a:r>
            <a:endParaRPr lang="en-US" dirty="0"/>
          </a:p>
        </p:txBody>
      </p:sp>
      <p:sp>
        <p:nvSpPr>
          <p:cNvPr id="3" name="Content Placeholder 2"/>
          <p:cNvSpPr>
            <a:spLocks noGrp="1"/>
          </p:cNvSpPr>
          <p:nvPr>
            <p:ph idx="1"/>
          </p:nvPr>
        </p:nvSpPr>
        <p:spPr/>
        <p:txBody>
          <a:bodyPr/>
          <a:lstStyle/>
          <a:p>
            <a:pPr lvl="2">
              <a:buFont typeface="Wingdings" charset="2"/>
              <a:buChar char="²"/>
            </a:pPr>
            <a:endParaRPr lang="en-US" sz="3200" dirty="0" smtClean="0"/>
          </a:p>
          <a:p>
            <a:pPr lvl="2">
              <a:buFont typeface="Wingdings" charset="2"/>
              <a:buChar char="²"/>
            </a:pPr>
            <a:r>
              <a:rPr lang="en-US" sz="3200" dirty="0" smtClean="0"/>
              <a:t>Connection</a:t>
            </a:r>
          </a:p>
          <a:p>
            <a:pPr lvl="2">
              <a:buFont typeface="Wingdings" charset="2"/>
              <a:buChar char="²"/>
            </a:pPr>
            <a:r>
              <a:rPr lang="en-US" sz="3200" dirty="0" smtClean="0"/>
              <a:t>Teach</a:t>
            </a:r>
          </a:p>
          <a:p>
            <a:pPr lvl="2">
              <a:buFont typeface="Wingdings" charset="2"/>
              <a:buChar char="²"/>
            </a:pPr>
            <a:r>
              <a:rPr lang="en-US" sz="3200" dirty="0" smtClean="0"/>
              <a:t>Activity</a:t>
            </a:r>
          </a:p>
          <a:p>
            <a:pPr lvl="2">
              <a:buFont typeface="Wingdings" charset="2"/>
              <a:buChar char="²"/>
            </a:pPr>
            <a:r>
              <a:rPr lang="en-US" sz="3200" dirty="0" smtClean="0"/>
              <a:t>Link</a:t>
            </a:r>
          </a:p>
          <a:p>
            <a:pPr lvl="2">
              <a:buFont typeface="Wingdings" charset="2"/>
              <a:buChar char="²"/>
            </a:pPr>
            <a:r>
              <a:rPr lang="en-US" sz="3200" dirty="0" smtClean="0"/>
              <a:t>Follow-Up</a:t>
            </a:r>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dirty="0" smtClean="0"/>
          </a:p>
          <a:p>
            <a:r>
              <a:rPr lang="en-US" sz="2700" dirty="0" smtClean="0"/>
              <a:t>Describe your audience.</a:t>
            </a:r>
          </a:p>
          <a:p>
            <a:r>
              <a:rPr lang="en-US" sz="2700" dirty="0" smtClean="0"/>
              <a:t>What do you want your audience to know, understand, believe, or feel?</a:t>
            </a:r>
          </a:p>
          <a:p>
            <a:r>
              <a:rPr lang="en-US" sz="2700" dirty="0" smtClean="0"/>
              <a:t>What do they currently know, understand, believe and feel?</a:t>
            </a:r>
          </a:p>
          <a:p>
            <a:r>
              <a:rPr lang="en-US" sz="2700" dirty="0" smtClean="0"/>
              <a:t>How will you affect or change your audience?</a:t>
            </a:r>
          </a:p>
          <a:p>
            <a:endParaRPr lang="en-US" sz="2700" dirty="0" smtClean="0"/>
          </a:p>
        </p:txBody>
      </p:sp>
      <p:sp>
        <p:nvSpPr>
          <p:cNvPr id="4" name="Title 3"/>
          <p:cNvSpPr>
            <a:spLocks noGrp="1"/>
          </p:cNvSpPr>
          <p:nvPr>
            <p:ph type="title"/>
          </p:nvPr>
        </p:nvSpPr>
        <p:spPr/>
        <p:txBody>
          <a:bodyPr/>
          <a:lstStyle/>
          <a:p>
            <a:r>
              <a:rPr lang="en-US" dirty="0" smtClean="0"/>
              <a:t/>
            </a:r>
            <a:br>
              <a:rPr lang="en-US" dirty="0" smtClean="0"/>
            </a:br>
            <a:r>
              <a:rPr lang="en-US" dirty="0" smtClean="0"/>
              <a:t>Mini-lesson: Activity</a:t>
            </a:r>
            <a:br>
              <a:rPr lang="en-US" dirty="0" smtClean="0"/>
            </a:b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Modeling a Mini-lesson</a:t>
            </a:r>
            <a:endParaRPr lang="en-US" dirty="0"/>
          </a:p>
        </p:txBody>
      </p:sp>
      <p:sp>
        <p:nvSpPr>
          <p:cNvPr id="3" name="Content Placeholder 2"/>
          <p:cNvSpPr>
            <a:spLocks noGrp="1"/>
          </p:cNvSpPr>
          <p:nvPr>
            <p:ph idx="1"/>
          </p:nvPr>
        </p:nvSpPr>
        <p:spPr/>
        <p:txBody>
          <a:bodyPr>
            <a:normAutofit lnSpcReduction="10000"/>
          </a:bodyPr>
          <a:lstStyle/>
          <a:p>
            <a:pPr lvl="2">
              <a:buFont typeface="Wingdings" charset="2"/>
              <a:buChar char="²"/>
            </a:pPr>
            <a:endParaRPr lang="en-US" sz="3200" dirty="0" smtClean="0"/>
          </a:p>
          <a:p>
            <a:pPr lvl="2">
              <a:buFont typeface="Wingdings" charset="2"/>
              <a:buChar char="²"/>
            </a:pPr>
            <a:r>
              <a:rPr lang="en-US" sz="3200" dirty="0" smtClean="0"/>
              <a:t>Connection— “Recently, I have asked you…”</a:t>
            </a:r>
          </a:p>
          <a:p>
            <a:pPr lvl="2">
              <a:buFont typeface="Wingdings" charset="2"/>
              <a:buChar char="²"/>
            </a:pPr>
            <a:r>
              <a:rPr lang="en-US" sz="3200" dirty="0" smtClean="0"/>
              <a:t>Teach— “…making decisions about your audience and your purpose…”</a:t>
            </a:r>
          </a:p>
          <a:p>
            <a:pPr lvl="2">
              <a:buFont typeface="Wingdings" charset="2"/>
              <a:buChar char="²"/>
            </a:pPr>
            <a:r>
              <a:rPr lang="en-US" sz="3200" dirty="0" smtClean="0"/>
              <a:t>Activity</a:t>
            </a:r>
          </a:p>
          <a:p>
            <a:pPr lvl="2">
              <a:buFont typeface="Wingdings" charset="2"/>
              <a:buChar char="²"/>
            </a:pPr>
            <a:r>
              <a:rPr lang="en-US" sz="3200" dirty="0" smtClean="0"/>
              <a:t>Link— “So when you are working…”</a:t>
            </a:r>
          </a:p>
          <a:p>
            <a:pPr lvl="2">
              <a:buFont typeface="Wingdings" charset="2"/>
              <a:buChar char="²"/>
            </a:pPr>
            <a:r>
              <a:rPr lang="en-US" sz="3200" dirty="0" smtClean="0"/>
              <a:t>Follow-Up— “During workshop…”</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700" dirty="0" smtClean="0"/>
              <a:t/>
            </a:r>
            <a:br>
              <a:rPr lang="en-US" sz="3700" dirty="0" smtClean="0"/>
            </a:br>
            <a:r>
              <a:rPr lang="en-US" sz="3700" dirty="0" smtClean="0"/>
              <a:t>Collecting Around a Topic: The Research Cycle (McKenzie, 1995)</a:t>
            </a:r>
            <a:br>
              <a:rPr lang="en-US" sz="3700" dirty="0" smtClean="0"/>
            </a:br>
            <a:endParaRPr lang="en-US" sz="3700" dirty="0"/>
          </a:p>
        </p:txBody>
      </p:sp>
      <p:sp>
        <p:nvSpPr>
          <p:cNvPr id="3" name="Content Placeholder 2"/>
          <p:cNvSpPr>
            <a:spLocks noGrp="1"/>
          </p:cNvSpPr>
          <p:nvPr>
            <p:ph idx="1"/>
          </p:nvPr>
        </p:nvSpPr>
        <p:spPr>
          <a:xfrm>
            <a:off x="914400" y="1735137"/>
            <a:ext cx="7313613" cy="4318395"/>
          </a:xfrm>
        </p:spPr>
        <p:txBody>
          <a:bodyPr>
            <a:noAutofit/>
          </a:bodyPr>
          <a:lstStyle/>
          <a:p>
            <a:r>
              <a:rPr lang="en-US" sz="2500" dirty="0" smtClean="0"/>
              <a:t>Questioning</a:t>
            </a:r>
          </a:p>
          <a:p>
            <a:r>
              <a:rPr lang="en-US" sz="2500" dirty="0" smtClean="0"/>
              <a:t>Planning</a:t>
            </a:r>
          </a:p>
          <a:p>
            <a:r>
              <a:rPr lang="en-US" sz="2500" dirty="0" smtClean="0"/>
              <a:t>Gathering</a:t>
            </a:r>
          </a:p>
          <a:p>
            <a:r>
              <a:rPr lang="en-US" sz="2500" dirty="0" smtClean="0"/>
              <a:t>Sorting and Sifting</a:t>
            </a:r>
          </a:p>
          <a:p>
            <a:r>
              <a:rPr lang="en-US" sz="2500" dirty="0" smtClean="0"/>
              <a:t>Synthesizing</a:t>
            </a:r>
          </a:p>
          <a:p>
            <a:r>
              <a:rPr lang="en-US" sz="2500" dirty="0" smtClean="0"/>
              <a:t>Evaluating</a:t>
            </a:r>
          </a:p>
          <a:p>
            <a:r>
              <a:rPr lang="en-US" sz="2500" dirty="0" smtClean="0"/>
              <a:t>Reporting</a:t>
            </a:r>
          </a:p>
          <a:p>
            <a:endParaRPr lang="en-US" sz="2700"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Gathering Evidence</a:t>
            </a:r>
            <a:endParaRPr lang="en-US" dirty="0"/>
          </a:p>
        </p:txBody>
      </p:sp>
      <p:sp>
        <p:nvSpPr>
          <p:cNvPr id="3" name="Content Placeholder 2"/>
          <p:cNvSpPr>
            <a:spLocks noGrp="1"/>
          </p:cNvSpPr>
          <p:nvPr>
            <p:ph idx="1"/>
          </p:nvPr>
        </p:nvSpPr>
        <p:spPr/>
        <p:txBody>
          <a:bodyPr/>
          <a:lstStyle/>
          <a:p>
            <a:endParaRPr lang="en-US" dirty="0" smtClean="0"/>
          </a:p>
          <a:p>
            <a:r>
              <a:rPr lang="en-US" dirty="0" smtClean="0"/>
              <a:t>Consider other positions on the issue. What might their argument be?</a:t>
            </a:r>
          </a:p>
          <a:p>
            <a:r>
              <a:rPr lang="en-US" dirty="0" smtClean="0"/>
              <a:t>Review your arguments and evidence.</a:t>
            </a:r>
          </a:p>
          <a:p>
            <a:r>
              <a:rPr lang="en-US" dirty="0" smtClean="0"/>
              <a:t>Choose the best arguments and evidence, considering your purpose and audience.</a:t>
            </a:r>
          </a:p>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Editorial Structures </a:t>
            </a:r>
            <a:endParaRPr lang="en-US" dirty="0"/>
          </a:p>
        </p:txBody>
      </p:sp>
      <p:sp>
        <p:nvSpPr>
          <p:cNvPr id="3" name="Content Placeholder 2"/>
          <p:cNvSpPr>
            <a:spLocks noGrp="1"/>
          </p:cNvSpPr>
          <p:nvPr>
            <p:ph idx="1"/>
          </p:nvPr>
        </p:nvSpPr>
        <p:spPr>
          <a:xfrm>
            <a:off x="914400" y="1735138"/>
            <a:ext cx="7313613" cy="4769758"/>
          </a:xfrm>
        </p:spPr>
        <p:txBody>
          <a:bodyPr>
            <a:normAutofit fontScale="77500" lnSpcReduction="20000"/>
          </a:bodyPr>
          <a:lstStyle/>
          <a:p>
            <a:r>
              <a:rPr lang="en-US" dirty="0" smtClean="0"/>
              <a:t>Introduction</a:t>
            </a:r>
          </a:p>
          <a:p>
            <a:r>
              <a:rPr lang="en-US" dirty="0" smtClean="0"/>
              <a:t>Background Information</a:t>
            </a:r>
          </a:p>
          <a:p>
            <a:r>
              <a:rPr lang="en-US" dirty="0" smtClean="0"/>
              <a:t>Position</a:t>
            </a:r>
          </a:p>
          <a:p>
            <a:r>
              <a:rPr lang="en-US" dirty="0" smtClean="0"/>
              <a:t>Arguments (The number used may vary.)</a:t>
            </a:r>
          </a:p>
          <a:p>
            <a:r>
              <a:rPr lang="en-US" dirty="0" smtClean="0"/>
              <a:t>Counter-argument</a:t>
            </a:r>
          </a:p>
          <a:p>
            <a:r>
              <a:rPr lang="en-US" dirty="0" smtClean="0"/>
              <a:t>Conclusion</a:t>
            </a:r>
          </a:p>
          <a:p>
            <a:pPr>
              <a:buNone/>
            </a:pPr>
            <a:r>
              <a:rPr lang="en-US" dirty="0" smtClean="0"/>
              <a:t>Thinking back to Katie Wood Ray… </a:t>
            </a:r>
          </a:p>
          <a:p>
            <a:pPr lvl="1">
              <a:buFont typeface="Arial"/>
              <a:buChar char="•"/>
            </a:pPr>
            <a:r>
              <a:rPr lang="en-US" dirty="0" smtClean="0"/>
              <a:t>Clear positioning—stating a strong opinion—the writer works hard to convince the reader of the validity of the argument</a:t>
            </a:r>
          </a:p>
          <a:p>
            <a:pPr lvl="1">
              <a:buFont typeface="Arial"/>
              <a:buChar char="•"/>
            </a:pPr>
            <a:r>
              <a:rPr lang="en-US" dirty="0" smtClean="0"/>
              <a:t>Journey of thought ending with the important idea—less convincing; however, it is more thought provoking.</a:t>
            </a:r>
          </a:p>
          <a:p>
            <a:r>
              <a:rPr lang="en-US" dirty="0" smtClean="0"/>
              <a:t> </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Mini-lessons</a:t>
            </a:r>
            <a:endParaRPr lang="en-US" dirty="0"/>
          </a:p>
        </p:txBody>
      </p:sp>
      <p:sp>
        <p:nvSpPr>
          <p:cNvPr id="3" name="Content Placeholder 2"/>
          <p:cNvSpPr>
            <a:spLocks noGrp="1"/>
          </p:cNvSpPr>
          <p:nvPr>
            <p:ph idx="1"/>
          </p:nvPr>
        </p:nvSpPr>
        <p:spPr/>
        <p:txBody>
          <a:bodyPr>
            <a:noAutofit/>
          </a:bodyPr>
          <a:lstStyle/>
          <a:p>
            <a:r>
              <a:rPr lang="en-US" sz="2300" dirty="0" smtClean="0"/>
              <a:t>Take some time to work with a partner to plan for a mini-lesson that might be used during the course of this unit.</a:t>
            </a:r>
          </a:p>
          <a:p>
            <a:r>
              <a:rPr lang="en-US" sz="2300" dirty="0" smtClean="0"/>
              <a:t>It may help to make use of the following structure for your mini-lesson:</a:t>
            </a:r>
          </a:p>
          <a:p>
            <a:pPr lvl="2">
              <a:buFont typeface="Wingdings" charset="2"/>
              <a:buChar char="²"/>
            </a:pPr>
            <a:r>
              <a:rPr lang="en-US" sz="2300" dirty="0" smtClean="0"/>
              <a:t>Connection</a:t>
            </a:r>
          </a:p>
          <a:p>
            <a:pPr lvl="2">
              <a:buFont typeface="Wingdings" charset="2"/>
              <a:buChar char="²"/>
            </a:pPr>
            <a:r>
              <a:rPr lang="en-US" sz="2300" dirty="0" smtClean="0"/>
              <a:t>Teach</a:t>
            </a:r>
          </a:p>
          <a:p>
            <a:pPr lvl="2">
              <a:buFont typeface="Wingdings" charset="2"/>
              <a:buChar char="²"/>
            </a:pPr>
            <a:r>
              <a:rPr lang="en-US" sz="2300" dirty="0" smtClean="0"/>
              <a:t>Activity</a:t>
            </a:r>
          </a:p>
          <a:p>
            <a:pPr lvl="2">
              <a:buFont typeface="Wingdings" charset="2"/>
              <a:buChar char="²"/>
            </a:pPr>
            <a:r>
              <a:rPr lang="en-US" sz="2300" dirty="0" smtClean="0"/>
              <a:t>Link</a:t>
            </a:r>
          </a:p>
          <a:p>
            <a:pPr lvl="2">
              <a:buFont typeface="Wingdings" charset="2"/>
              <a:buChar char="²"/>
            </a:pPr>
            <a:r>
              <a:rPr lang="en-US" sz="2300" dirty="0" smtClean="0"/>
              <a:t>Follow-Up</a:t>
            </a:r>
          </a:p>
          <a:p>
            <a:pPr>
              <a:buNone/>
            </a:pPr>
            <a:r>
              <a:rPr lang="en-US" sz="2300" dirty="0" smtClean="0"/>
              <a:t>	</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Reflection</a:t>
            </a:r>
            <a:endParaRPr lang="en-US" dirty="0"/>
          </a:p>
        </p:txBody>
      </p:sp>
      <p:sp>
        <p:nvSpPr>
          <p:cNvPr id="3" name="Content Placeholder 2"/>
          <p:cNvSpPr>
            <a:spLocks noGrp="1"/>
          </p:cNvSpPr>
          <p:nvPr>
            <p:ph idx="1"/>
          </p:nvPr>
        </p:nvSpPr>
        <p:spPr/>
        <p:txBody>
          <a:bodyPr>
            <a:normAutofit/>
          </a:bodyPr>
          <a:lstStyle/>
          <a:p>
            <a:pPr>
              <a:buNone/>
            </a:pPr>
            <a:r>
              <a:rPr lang="en-US" dirty="0" smtClean="0"/>
              <a:t>	Let’s look back at your initial reflection in thinking through this genre.  What are you thinking now?</a:t>
            </a:r>
          </a:p>
          <a:p>
            <a:r>
              <a:rPr lang="en-US" dirty="0" smtClean="0"/>
              <a:t>What will your students need to do in order to read and write in this genre?</a:t>
            </a:r>
          </a:p>
          <a:p>
            <a:r>
              <a:rPr lang="en-US" dirty="0" smtClean="0"/>
              <a:t>What will your classroom look like when students are engaged in this inquiry?</a:t>
            </a:r>
          </a:p>
          <a:p>
            <a:r>
              <a:rPr lang="en-US" dirty="0" smtClean="0"/>
              <a:t>What are your initial thoughts about how </a:t>
            </a:r>
            <a:r>
              <a:rPr lang="en-US" b="1" dirty="0" smtClean="0"/>
              <a:t>you</a:t>
            </a:r>
            <a:r>
              <a:rPr lang="en-US" dirty="0" smtClean="0"/>
              <a:t> might approach this study within your own classroom?</a:t>
            </a:r>
          </a:p>
          <a:p>
            <a:endParaRPr lang="en-US" dirty="0" smtClean="0"/>
          </a:p>
          <a:p>
            <a:endParaRPr lang="en-US" dirty="0" smtClean="0"/>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US" dirty="0"/>
              <a:t>Next Time</a:t>
            </a:r>
          </a:p>
        </p:txBody>
      </p:sp>
      <p:sp>
        <p:nvSpPr>
          <p:cNvPr id="53250" name="Content Placeholder 2"/>
          <p:cNvSpPr>
            <a:spLocks noGrp="1"/>
          </p:cNvSpPr>
          <p:nvPr>
            <p:ph idx="1"/>
          </p:nvPr>
        </p:nvSpPr>
        <p:spPr/>
        <p:txBody>
          <a:bodyPr>
            <a:normAutofit fontScale="85000" lnSpcReduction="20000"/>
          </a:bodyPr>
          <a:lstStyle/>
          <a:p>
            <a:r>
              <a:rPr lang="en-US" dirty="0"/>
              <a:t>Live a writer’s life:  Collect in your notebook.</a:t>
            </a:r>
          </a:p>
          <a:p>
            <a:r>
              <a:rPr lang="en-US" dirty="0"/>
              <a:t>Read Chapter</a:t>
            </a:r>
            <a:r>
              <a:rPr lang="en-US" dirty="0" smtClean="0"/>
              <a:t>  (Empirical Inquiry into Qualities of Good Writing) </a:t>
            </a:r>
            <a:r>
              <a:rPr lang="en-US" dirty="0"/>
              <a:t>in </a:t>
            </a:r>
            <a:r>
              <a:rPr lang="en-US" i="1" dirty="0"/>
              <a:t>Building Adolescent Literacy in Today’s English Classrooms.</a:t>
            </a:r>
          </a:p>
          <a:p>
            <a:r>
              <a:rPr lang="en-US" dirty="0" smtClean="0"/>
              <a:t>Read Katie Wood Ray’s “Practical How-to Writing,” “Informative How-to Writing,” and “Advice Writing,” as well as Huntley-Johnston et al.’s “How to do How-to Books:  Real Life Writing in the Classroom”</a:t>
            </a:r>
          </a:p>
          <a:p>
            <a:r>
              <a:rPr lang="en-US" dirty="0"/>
              <a:t>Bring in examples of</a:t>
            </a:r>
            <a:r>
              <a:rPr lang="en-US" dirty="0" smtClean="0"/>
              <a:t> that </a:t>
            </a:r>
            <a:r>
              <a:rPr lang="en-US" dirty="0"/>
              <a:t>might serve as mentor texts for your students</a:t>
            </a:r>
            <a:r>
              <a:rPr lang="en-US" dirty="0" smtClean="0"/>
              <a:t>.</a:t>
            </a:r>
          </a:p>
          <a:p>
            <a:r>
              <a:rPr lang="en-US" dirty="0" smtClean="0"/>
              <a:t>Bring in student examples of feature articles and editorials for our celebration of student writing.</a:t>
            </a:r>
          </a:p>
          <a:p>
            <a:pPr>
              <a:buFontTx/>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03238"/>
            <a:ext cx="7313613" cy="868362"/>
          </a:xfrm>
        </p:spPr>
        <p:txBody>
          <a:bodyPr/>
          <a:lstStyle/>
          <a:p>
            <a:pPr algn="l"/>
            <a:r>
              <a:rPr lang="en-US" sz="4000" dirty="0" smtClean="0"/>
              <a:t>Our purpose…</a:t>
            </a:r>
            <a:endParaRPr lang="en-US" sz="4000" dirty="0"/>
          </a:p>
        </p:txBody>
      </p:sp>
      <p:sp>
        <p:nvSpPr>
          <p:cNvPr id="3" name="Content Placeholder 2"/>
          <p:cNvSpPr>
            <a:spLocks noGrp="1"/>
          </p:cNvSpPr>
          <p:nvPr>
            <p:ph idx="1"/>
          </p:nvPr>
        </p:nvSpPr>
        <p:spPr/>
        <p:txBody>
          <a:bodyPr/>
          <a:lstStyle/>
          <a:p>
            <a:pPr>
              <a:buNone/>
            </a:pPr>
            <a:r>
              <a:rPr lang="en-US" dirty="0" smtClean="0"/>
              <a:t> 	Today, we will explore the genre of editorial/op-ed (writing to persuade) by experiencing a mini-inquiry into this form of writing.</a:t>
            </a:r>
          </a:p>
          <a:p>
            <a:pPr>
              <a:buNone/>
            </a:pPr>
            <a:r>
              <a:rPr lang="en-US" dirty="0" smtClean="0"/>
              <a:t>	We will spend time reading examples and developing  criteria for the structure of editorials/op-</a:t>
            </a:r>
            <a:r>
              <a:rPr lang="en-US" dirty="0" err="1" smtClean="0"/>
              <a:t>ed</a:t>
            </a:r>
            <a:r>
              <a:rPr lang="en-US" dirty="0" smtClean="0"/>
              <a:t> pieces for the explicit purpose of learning how to write in this genre.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Revisiting Feature Articles &amp; Notebooks</a:t>
            </a:r>
            <a:endParaRPr lang="en-US" sz="3600" dirty="0"/>
          </a:p>
        </p:txBody>
      </p:sp>
      <p:sp>
        <p:nvSpPr>
          <p:cNvPr id="3" name="Content Placeholder 2"/>
          <p:cNvSpPr>
            <a:spLocks noGrp="1"/>
          </p:cNvSpPr>
          <p:nvPr>
            <p:ph idx="1"/>
          </p:nvPr>
        </p:nvSpPr>
        <p:spPr/>
        <p:txBody>
          <a:bodyPr/>
          <a:lstStyle/>
          <a:p>
            <a:r>
              <a:rPr lang="en-US" dirty="0" smtClean="0"/>
              <a:t>Questions</a:t>
            </a:r>
          </a:p>
          <a:p>
            <a:r>
              <a:rPr lang="en-US" dirty="0" smtClean="0"/>
              <a:t>Comments</a:t>
            </a:r>
          </a:p>
          <a:p>
            <a:r>
              <a:rPr lang="en-US" dirty="0" smtClean="0"/>
              <a:t>Celebrations</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to Persuade	</a:t>
            </a:r>
            <a:endParaRPr lang="en-US" dirty="0"/>
          </a:p>
        </p:txBody>
      </p:sp>
      <p:sp>
        <p:nvSpPr>
          <p:cNvPr id="3" name="Content Placeholder 2"/>
          <p:cNvSpPr>
            <a:spLocks noGrp="1"/>
          </p:cNvSpPr>
          <p:nvPr>
            <p:ph idx="1"/>
          </p:nvPr>
        </p:nvSpPr>
        <p:spPr>
          <a:xfrm>
            <a:off x="914400" y="1735137"/>
            <a:ext cx="7313613" cy="4658787"/>
          </a:xfrm>
        </p:spPr>
        <p:txBody>
          <a:bodyPr/>
          <a:lstStyle/>
          <a:p>
            <a:pPr algn="ctr">
              <a:buNone/>
            </a:pPr>
            <a:r>
              <a:rPr lang="en-US" dirty="0" smtClean="0"/>
              <a:t>		</a:t>
            </a:r>
            <a:r>
              <a:rPr lang="en-US" sz="3200" dirty="0" smtClean="0"/>
              <a:t>Persuading readers to believe as I do—</a:t>
            </a:r>
            <a:endParaRPr lang="en-US" dirty="0" smtClean="0"/>
          </a:p>
          <a:p>
            <a:pPr>
              <a:buNone/>
            </a:pPr>
            <a:r>
              <a:rPr lang="en-US" dirty="0" smtClean="0"/>
              <a:t>	“A form that is dedicated to civic discourse, to shaping opinions, changing minds, and effecting change” (</a:t>
            </a:r>
            <a:r>
              <a:rPr lang="en-US" dirty="0" err="1" smtClean="0"/>
              <a:t>Lattimer</a:t>
            </a:r>
            <a:r>
              <a:rPr lang="en-US" dirty="0" smtClean="0"/>
              <a:t>, 2003, </a:t>
            </a:r>
            <a:r>
              <a:rPr lang="en-US" dirty="0" err="1" smtClean="0"/>
              <a:t>p</a:t>
            </a:r>
            <a:r>
              <a:rPr lang="en-US" dirty="0" smtClean="0"/>
              <a:t>. 116). </a:t>
            </a:r>
          </a:p>
          <a:p>
            <a:pPr>
              <a:buNone/>
            </a:pPr>
            <a:r>
              <a:rPr lang="en-US" dirty="0" smtClean="0"/>
              <a:t>	“…grab the reader by the lapel and say, ‘</a:t>
            </a:r>
            <a:r>
              <a:rPr lang="en-US" i="1" dirty="0" smtClean="0"/>
              <a:t>Listen to this; look at the evidence; you can’t deny I’m right</a:t>
            </a:r>
            <a:r>
              <a:rPr lang="en-US" dirty="0" smtClean="0"/>
              <a:t>!’ In texts that are explicitly argumentative, the voice is more urgently assertive and the structure is tightly controlled by the shape of the argument” (</a:t>
            </a:r>
            <a:r>
              <a:rPr lang="en-US" dirty="0" err="1" smtClean="0"/>
              <a:t>Bomer</a:t>
            </a:r>
            <a:r>
              <a:rPr lang="en-US" dirty="0" smtClean="0"/>
              <a:t>, 1995, </a:t>
            </a:r>
            <a:r>
              <a:rPr lang="en-US" dirty="0" err="1" smtClean="0"/>
              <a:t>p</a:t>
            </a:r>
            <a:r>
              <a:rPr lang="en-US" dirty="0" smtClean="0"/>
              <a:t>. 177).</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So…</a:t>
            </a:r>
            <a:endParaRPr lang="en-US" sz="4000" dirty="0"/>
          </a:p>
        </p:txBody>
      </p:sp>
      <p:sp>
        <p:nvSpPr>
          <p:cNvPr id="3" name="Content Placeholder 2"/>
          <p:cNvSpPr>
            <a:spLocks noGrp="1"/>
          </p:cNvSpPr>
          <p:nvPr>
            <p:ph idx="1"/>
          </p:nvPr>
        </p:nvSpPr>
        <p:spPr/>
        <p:txBody>
          <a:bodyPr>
            <a:normAutofit fontScale="92500" lnSpcReduction="10000"/>
          </a:bodyPr>
          <a:lstStyle/>
          <a:p>
            <a:pPr>
              <a:buNone/>
            </a:pPr>
            <a:r>
              <a:rPr lang="en-US" sz="4000" dirty="0" smtClean="0"/>
              <a:t>	</a:t>
            </a:r>
            <a:r>
              <a:rPr lang="en-US" sz="3600" dirty="0" smtClean="0"/>
              <a:t>What have you read that is like what you are trying to write?</a:t>
            </a:r>
          </a:p>
          <a:p>
            <a:pPr>
              <a:buNone/>
            </a:pPr>
            <a:r>
              <a:rPr lang="en-US" dirty="0" smtClean="0"/>
              <a:t>	Possible Structures: </a:t>
            </a:r>
          </a:p>
          <a:p>
            <a:pPr lvl="1">
              <a:buFont typeface="Arial"/>
              <a:buChar char="•"/>
            </a:pPr>
            <a:r>
              <a:rPr lang="en-US" dirty="0" smtClean="0"/>
              <a:t>Clear positioning—stating a strong opinion—the writer works hard to convince the reader of the validity of the argument</a:t>
            </a:r>
          </a:p>
          <a:p>
            <a:pPr lvl="1">
              <a:buFont typeface="Arial"/>
              <a:buChar char="•"/>
            </a:pPr>
            <a:r>
              <a:rPr lang="en-US" dirty="0" smtClean="0"/>
              <a:t>Journey of thought ending with the important idea—less convincing; however, it is more thought provoking.</a:t>
            </a:r>
          </a:p>
          <a:p>
            <a:pPr lvl="2">
              <a:buNone/>
            </a:pPr>
            <a:endParaRPr lang="en-US" dirty="0" smtClean="0"/>
          </a:p>
          <a:p>
            <a:pPr algn="r">
              <a:buNone/>
            </a:pPr>
            <a:r>
              <a:rPr lang="en-US" dirty="0" smtClean="0"/>
              <a:t>	(Ray, 2006)</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600" dirty="0" smtClean="0"/>
              <a:t>Thinking Through the Genre</a:t>
            </a:r>
            <a:endParaRPr lang="en-US" sz="3600" dirty="0"/>
          </a:p>
        </p:txBody>
      </p:sp>
      <p:sp>
        <p:nvSpPr>
          <p:cNvPr id="3" name="Content Placeholder 2"/>
          <p:cNvSpPr>
            <a:spLocks noGrp="1"/>
          </p:cNvSpPr>
          <p:nvPr>
            <p:ph idx="1"/>
          </p:nvPr>
        </p:nvSpPr>
        <p:spPr/>
        <p:txBody>
          <a:bodyPr/>
          <a:lstStyle/>
          <a:p>
            <a:pPr>
              <a:buNone/>
            </a:pPr>
            <a:r>
              <a:rPr lang="en-US" dirty="0" smtClean="0"/>
              <a:t>	</a:t>
            </a:r>
          </a:p>
          <a:p>
            <a:pPr>
              <a:buNone/>
            </a:pPr>
            <a:r>
              <a:rPr lang="en-US" dirty="0" smtClean="0"/>
              <a:t>	Referring to pages 115 – 119 in </a:t>
            </a:r>
            <a:r>
              <a:rPr lang="en-US" dirty="0" err="1" smtClean="0"/>
              <a:t>Lattimer’s</a:t>
            </a:r>
            <a:r>
              <a:rPr lang="en-US" dirty="0" smtClean="0"/>
              <a:t> (2003) chapter, </a:t>
            </a:r>
            <a:r>
              <a:rPr lang="en-US" i="1" dirty="0" smtClean="0"/>
              <a:t>Editorial, </a:t>
            </a:r>
            <a:r>
              <a:rPr lang="en-US" dirty="0" smtClean="0"/>
              <a:t>share the sentence you underlined that represents an important idea in the text and your response to this idea with your table. </a:t>
            </a:r>
            <a:endParaRPr lang="en-US" i="1"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Workshop</a:t>
            </a:r>
            <a:endParaRPr lang="en-US" dirty="0"/>
          </a:p>
        </p:txBody>
      </p:sp>
      <p:sp>
        <p:nvSpPr>
          <p:cNvPr id="3" name="Content Placeholder 2"/>
          <p:cNvSpPr>
            <a:spLocks noGrp="1"/>
          </p:cNvSpPr>
          <p:nvPr>
            <p:ph idx="1"/>
          </p:nvPr>
        </p:nvSpPr>
        <p:spPr/>
        <p:txBody>
          <a:bodyPr/>
          <a:lstStyle/>
          <a:p>
            <a:r>
              <a:rPr lang="en-US" dirty="0" smtClean="0"/>
              <a:t>Developing Comprehension</a:t>
            </a:r>
          </a:p>
          <a:p>
            <a:pPr lvl="1"/>
            <a:r>
              <a:rPr lang="en-US" dirty="0" smtClean="0"/>
              <a:t>Asking the Essential Questions</a:t>
            </a:r>
          </a:p>
          <a:p>
            <a:pPr lvl="1"/>
            <a:r>
              <a:rPr lang="en-US" dirty="0" smtClean="0"/>
              <a:t>Decoding Editorial Structure</a:t>
            </a:r>
          </a:p>
          <a:p>
            <a:r>
              <a:rPr lang="en-US" dirty="0" smtClean="0"/>
              <a:t>Questioning the Text</a:t>
            </a:r>
          </a:p>
          <a:p>
            <a:r>
              <a:rPr lang="en-US" dirty="0" smtClean="0"/>
              <a:t>Determining Your Position</a:t>
            </a:r>
          </a:p>
          <a:p>
            <a:pPr lvl="1"/>
            <a:endParaRPr 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When reading an editorial,</a:t>
            </a:r>
            <a:endParaRPr lang="en-US" sz="4000" dirty="0"/>
          </a:p>
        </p:txBody>
      </p:sp>
      <p:sp>
        <p:nvSpPr>
          <p:cNvPr id="3" name="Content Placeholder 2"/>
          <p:cNvSpPr>
            <a:spLocks noGrp="1"/>
          </p:cNvSpPr>
          <p:nvPr>
            <p:ph idx="1"/>
          </p:nvPr>
        </p:nvSpPr>
        <p:spPr>
          <a:xfrm>
            <a:off x="914400" y="1519778"/>
            <a:ext cx="7313613" cy="5199814"/>
          </a:xfrm>
        </p:spPr>
        <p:txBody>
          <a:bodyPr anchor="t">
            <a:normAutofit fontScale="85000" lnSpcReduction="20000"/>
          </a:bodyPr>
          <a:lstStyle/>
          <a:p>
            <a:r>
              <a:rPr lang="en-US" dirty="0" smtClean="0"/>
              <a:t>think about what you expect before you start reading.</a:t>
            </a:r>
          </a:p>
          <a:p>
            <a:r>
              <a:rPr lang="en-US" dirty="0" smtClean="0"/>
              <a:t>take your time. Don’t rush.</a:t>
            </a:r>
          </a:p>
          <a:p>
            <a:r>
              <a:rPr lang="en-US" dirty="0" smtClean="0"/>
              <a:t>reread to make sure nothing is missed.</a:t>
            </a:r>
          </a:p>
          <a:p>
            <a:r>
              <a:rPr lang="en-US" dirty="0" smtClean="0"/>
              <a:t>use the essential questions to help figure out what to look for. </a:t>
            </a:r>
          </a:p>
          <a:p>
            <a:r>
              <a:rPr lang="en-US" dirty="0" smtClean="0"/>
              <a:t>think things through in your own words. </a:t>
            </a:r>
          </a:p>
          <a:p>
            <a:r>
              <a:rPr lang="en-US" dirty="0" smtClean="0"/>
              <a:t>add answers to the essential questions as you read. </a:t>
            </a:r>
          </a:p>
          <a:p>
            <a:r>
              <a:rPr lang="en-US" dirty="0" smtClean="0"/>
              <a:t>underline important things in the text. </a:t>
            </a:r>
          </a:p>
          <a:p>
            <a:r>
              <a:rPr lang="en-US" dirty="0" smtClean="0"/>
              <a:t>make notes in the margins.</a:t>
            </a:r>
          </a:p>
          <a:p>
            <a:r>
              <a:rPr lang="en-US" dirty="0" smtClean="0"/>
              <a:t>use the essential questions to summarize what you find at the end.</a:t>
            </a:r>
          </a:p>
          <a:p>
            <a:r>
              <a:rPr lang="en-US" dirty="0" smtClean="0"/>
              <a:t>wait until you are finished and understand the editorial before thinking about your own opinion. </a:t>
            </a:r>
          </a:p>
          <a:p>
            <a:endParaRPr lang="en-US" dirty="0" smtClean="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Ｐ明朝"/>
      </a:majorFont>
      <a:minorFont>
        <a:latin typeface="Goudy Old Style"/>
        <a:ea typeface=""/>
        <a:cs typeface=""/>
        <a:font script="Jpan" typeface="ＭＳ Ｐ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18963</TotalTime>
  <Words>1989</Words>
  <Application>Microsoft Macintosh PowerPoint</Application>
  <PresentationFormat>On-screen Show (4:3)</PresentationFormat>
  <Paragraphs>244</Paragraphs>
  <Slides>29</Slides>
  <Notes>24</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Inkwell</vt:lpstr>
      <vt:lpstr>Secondary Cohort: Reading and Writing Expository Texts—Writing to Persuade</vt:lpstr>
      <vt:lpstr>Agenda </vt:lpstr>
      <vt:lpstr>Our purpose…</vt:lpstr>
      <vt:lpstr>Revisiting Feature Articles &amp; Notebooks</vt:lpstr>
      <vt:lpstr>Writing to Persuade </vt:lpstr>
      <vt:lpstr>So…</vt:lpstr>
      <vt:lpstr>Thinking Through the Genre</vt:lpstr>
      <vt:lpstr>Reading Workshop</vt:lpstr>
      <vt:lpstr>When reading an editorial,</vt:lpstr>
      <vt:lpstr>Asking Essential Questions </vt:lpstr>
      <vt:lpstr>Decoding the Editorial Structure</vt:lpstr>
      <vt:lpstr>Annotating the Editorial</vt:lpstr>
      <vt:lpstr>Determining Your Opinion</vt:lpstr>
      <vt:lpstr>So…at your tables answer the following questions </vt:lpstr>
      <vt:lpstr>Writing Workshop:</vt:lpstr>
      <vt:lpstr>PowerPoint Presentation</vt:lpstr>
      <vt:lpstr>Graffiti Wall:  Generating Ideas</vt:lpstr>
      <vt:lpstr>Questions that Can Spark an Editorial…</vt:lpstr>
      <vt:lpstr>Choosing a Topic:  Turn and Talk</vt:lpstr>
      <vt:lpstr>Audience</vt:lpstr>
      <vt:lpstr>Modeling a Mini-lesson</vt:lpstr>
      <vt:lpstr> Mini-lesson: Activity </vt:lpstr>
      <vt:lpstr>Modeling a Mini-lesson</vt:lpstr>
      <vt:lpstr> Collecting Around a Topic: The Research Cycle (McKenzie, 1995) </vt:lpstr>
      <vt:lpstr>Gathering Evidence</vt:lpstr>
      <vt:lpstr>Possible Editorial Structures </vt:lpstr>
      <vt:lpstr>Writing Mini-lessons</vt:lpstr>
      <vt:lpstr>Final Reflection</vt:lpstr>
      <vt:lpstr>Next Time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michelle fowler</dc:creator>
  <cp:lastModifiedBy>michelle fowler</cp:lastModifiedBy>
  <cp:revision>22</cp:revision>
  <dcterms:created xsi:type="dcterms:W3CDTF">2011-12-06T19:43:03Z</dcterms:created>
  <dcterms:modified xsi:type="dcterms:W3CDTF">2011-12-08T05:00:59Z</dcterms:modified>
</cp:coreProperties>
</file>